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92" d="100"/>
          <a:sy n="92" d="100"/>
        </p:scale>
        <p:origin x="307" y="-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286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">
    <p:bg>
      <p:bgPr>
        <a:solidFill>
          <a:srgbClr val="F5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5F2"/>
          </a:solidFill>
          <a:ln w="12700">
            <a:solidFill>
              <a:srgbClr val="F5F5F2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E1261C"/>
          </a:solidFill>
          <a:ln w="12700">
            <a:solidFill>
              <a:srgbClr val="E1261C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4" name="Shape 2"/>
          <p:cNvSpPr/>
          <p:nvPr/>
        </p:nvSpPr>
        <p:spPr>
          <a:xfrm>
            <a:off x="128016" y="0"/>
            <a:ext cx="164592" cy="6858000"/>
          </a:xfrm>
          <a:prstGeom prst="rect">
            <a:avLst/>
          </a:prstGeom>
          <a:solidFill>
            <a:srgbClr val="2F5C9A"/>
          </a:solidFill>
          <a:ln w="12700">
            <a:solidFill>
              <a:srgbClr val="2F5C9A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5" name="Shape 3"/>
          <p:cNvSpPr/>
          <p:nvPr/>
        </p:nvSpPr>
        <p:spPr>
          <a:xfrm>
            <a:off x="594360" y="6437376"/>
            <a:ext cx="10972800" cy="0"/>
          </a:xfrm>
          <a:prstGeom prst="line">
            <a:avLst/>
          </a:prstGeom>
          <a:noFill/>
          <a:ln/>
        </p:spPr>
        <p:txBody>
          <a:bodyPr/>
          <a:lstStyle/>
          <a:p>
            <a:endParaRPr lang="en-IN"/>
          </a:p>
        </p:txBody>
      </p:sp>
      <p:pic>
        <p:nvPicPr>
          <p:cNvPr id="6" name="Image 0" descr="/mnt/data/RE4U_logo_cropp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8752" y="149484"/>
            <a:ext cx="1078992" cy="432553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11712" y="6455664"/>
            <a:ext cx="384048" cy="16459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900">
                <a:solidFill>
                  <a:srgbClr val="68707A"/>
                </a:solidFill>
              </a:defRPr>
            </a:lvl1pPr>
          </a:lstStyle>
          <a:p>
            <a:pPr algn="r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11712" y="6455664"/>
            <a:ext cx="384048" cy="16459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900">
                <a:solidFill>
                  <a:srgbClr val="68707A"/>
                </a:solidFill>
              </a:defRPr>
            </a:lvl1pPr>
          </a:lstStyle>
          <a:p>
            <a:pPr algn="r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digital_illustration_in_a_futuristic_and_innova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088" y="0"/>
            <a:ext cx="5769864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9808" y="566928"/>
            <a:ext cx="52120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161B2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Conference Deck – Industry R&amp;D</a:t>
            </a:r>
            <a:endParaRPr lang="en-US" sz="2700" dirty="0"/>
          </a:p>
        </p:txBody>
      </p:sp>
      <p:sp>
        <p:nvSpPr>
          <p:cNvPr id="4" name="Text 1"/>
          <p:cNvSpPr/>
          <p:nvPr/>
        </p:nvSpPr>
        <p:spPr>
          <a:xfrm>
            <a:off x="749808" y="1664208"/>
            <a:ext cx="4937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6870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Minimal sample for technical teams presenting innovation progress to leadership or partners.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749808" y="2331720"/>
            <a:ext cx="4892040" cy="932688"/>
          </a:xfrm>
          <a:prstGeom prst="roundRect">
            <a:avLst>
              <a:gd name="adj" fmla="val 4902"/>
            </a:avLst>
          </a:prstGeom>
          <a:solidFill>
            <a:srgbClr val="FFFFFF"/>
          </a:solidFill>
          <a:ln w="12700">
            <a:solidFill>
              <a:srgbClr val="E1261C">
                <a:alpha val="60000"/>
              </a:srgbClr>
            </a:solidFill>
            <a:prstDash val="solid"/>
          </a:ln>
          <a:effectLst>
            <a:outerShdw blurRad="12700" dist="635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6" name="Text 3"/>
          <p:cNvSpPr/>
          <p:nvPr/>
        </p:nvSpPr>
        <p:spPr>
          <a:xfrm>
            <a:off x="914400" y="2478024"/>
            <a:ext cx="456285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E1261C"/>
                </a:solidFill>
              </a:rPr>
              <a:t>What this sample is about ?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914400" y="2688336"/>
            <a:ext cx="4562856" cy="4754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340" dirty="0">
                <a:solidFill>
                  <a:srgbClr val="161B22"/>
                </a:solidFill>
              </a:rPr>
              <a:t>A battery-materials R&amp;D update shaped into an executive-friendly conference deck.</a:t>
            </a:r>
            <a:endParaRPr lang="en-US" sz="1340" dirty="0"/>
          </a:p>
        </p:txBody>
      </p:sp>
      <p:sp>
        <p:nvSpPr>
          <p:cNvPr id="8" name="Shape 5"/>
          <p:cNvSpPr/>
          <p:nvPr/>
        </p:nvSpPr>
        <p:spPr>
          <a:xfrm>
            <a:off x="749808" y="3456432"/>
            <a:ext cx="4892040" cy="822960"/>
          </a:xfrm>
          <a:prstGeom prst="roundRect">
            <a:avLst>
              <a:gd name="adj" fmla="val 5556"/>
            </a:avLst>
          </a:prstGeom>
          <a:solidFill>
            <a:srgbClr val="FFFFFF"/>
          </a:solidFill>
          <a:ln w="12700">
            <a:solidFill>
              <a:srgbClr val="2F5C9A">
                <a:alpha val="60000"/>
              </a:srgbClr>
            </a:solidFill>
            <a:prstDash val="solid"/>
          </a:ln>
          <a:effectLst>
            <a:outerShdw blurRad="12700" dist="635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9" name="Text 6"/>
          <p:cNvSpPr/>
          <p:nvPr/>
        </p:nvSpPr>
        <p:spPr>
          <a:xfrm>
            <a:off x="914400" y="3602736"/>
            <a:ext cx="456285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2F5C9A"/>
                </a:solidFill>
              </a:rPr>
              <a:t>Who should take it ?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914400" y="3813048"/>
            <a:ext cx="4562856" cy="3657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340" dirty="0">
                <a:solidFill>
                  <a:srgbClr val="161B22"/>
                </a:solidFill>
              </a:rPr>
              <a:t>Industry research teams, applied innovation groups, and technical leads presenting to external audiences.</a:t>
            </a:r>
            <a:endParaRPr lang="en-US" sz="1340" dirty="0"/>
          </a:p>
        </p:txBody>
      </p:sp>
      <p:sp>
        <p:nvSpPr>
          <p:cNvPr id="11" name="Shape 8"/>
          <p:cNvSpPr/>
          <p:nvPr/>
        </p:nvSpPr>
        <p:spPr>
          <a:xfrm>
            <a:off x="749808" y="4443984"/>
            <a:ext cx="4892040" cy="1042416"/>
          </a:xfrm>
          <a:prstGeom prst="roundRect">
            <a:avLst>
              <a:gd name="adj" fmla="val 4386"/>
            </a:avLst>
          </a:prstGeom>
          <a:solidFill>
            <a:srgbClr val="FFFFFF"/>
          </a:solidFill>
          <a:ln w="12700">
            <a:solidFill>
              <a:srgbClr val="E1261C">
                <a:alpha val="60000"/>
              </a:srgbClr>
            </a:solidFill>
            <a:prstDash val="solid"/>
          </a:ln>
          <a:effectLst>
            <a:outerShdw blurRad="12700" dist="635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12" name="Text 9"/>
          <p:cNvSpPr/>
          <p:nvPr/>
        </p:nvSpPr>
        <p:spPr>
          <a:xfrm>
            <a:off x="914400" y="4590288"/>
            <a:ext cx="456285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E1261C"/>
                </a:solidFill>
              </a:rPr>
              <a:t>What service he / she will get ?</a:t>
            </a:r>
            <a:endParaRPr lang="en-US" sz="1100" dirty="0"/>
          </a:p>
        </p:txBody>
      </p:sp>
      <p:sp>
        <p:nvSpPr>
          <p:cNvPr id="13" name="Text 10"/>
          <p:cNvSpPr/>
          <p:nvPr/>
        </p:nvSpPr>
        <p:spPr>
          <a:xfrm>
            <a:off x="914400" y="4800600"/>
            <a:ext cx="4562856" cy="58521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340" dirty="0">
                <a:solidFill>
                  <a:srgbClr val="161B22"/>
                </a:solidFill>
              </a:rPr>
              <a:t>Brand alignment, stronger message hierarchy, and a cleaner industry-grade finish.</a:t>
            </a:r>
            <a:endParaRPr lang="en-US" sz="1340" dirty="0"/>
          </a:p>
        </p:txBody>
      </p:sp>
      <p:sp>
        <p:nvSpPr>
          <p:cNvPr id="14" name="Text 11"/>
          <p:cNvSpPr/>
          <p:nvPr/>
        </p:nvSpPr>
        <p:spPr>
          <a:xfrm>
            <a:off x="749808" y="5943600"/>
            <a:ext cx="19202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68707A"/>
                </a:solidFill>
              </a:rPr>
              <a:t>RE4U conference sample</a:t>
            </a:r>
            <a:endParaRPr lang="en-US" sz="10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11712" y="6455664"/>
            <a:ext cx="384048" cy="16459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900">
                <a:solidFill>
                  <a:srgbClr val="68707A"/>
                </a:solidFill>
              </a:defRPr>
            </a:lvl1pPr>
          </a:lstStyle>
          <a:p>
            <a:pPr algn="r"/>
            <a:fld id="{F7021451-1387-4CA6-816F-3879F97B5CBC}" type="slidenum">
              <a:rPr lang="en-US" b="0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9808" y="310896"/>
            <a:ext cx="21031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E1261C"/>
                </a:solidFill>
              </a:rPr>
              <a:t>SAMPLE LOGIC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749808" y="493776"/>
            <a:ext cx="70408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161B2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Industry audiences need faster message hierarchy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49808" y="987552"/>
            <a:ext cx="7223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161B22"/>
                </a:solidFill>
              </a:rPr>
              <a:t>Compared with academic talks, industry conference decks need a clearer balance between technical proof, strategic relevance, and decision readiness.</a:t>
            </a:r>
            <a:endParaRPr lang="en-US" sz="1520" dirty="0"/>
          </a:p>
        </p:txBody>
      </p:sp>
      <p:sp>
        <p:nvSpPr>
          <p:cNvPr id="5" name="Shape 3"/>
          <p:cNvSpPr/>
          <p:nvPr/>
        </p:nvSpPr>
        <p:spPr>
          <a:xfrm>
            <a:off x="749808" y="1755648"/>
            <a:ext cx="2240280" cy="1463040"/>
          </a:xfrm>
          <a:prstGeom prst="roundRect">
            <a:avLst>
              <a:gd name="adj" fmla="val 3125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blurRad="12700" dist="5080" dir="27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6" name="Text 4"/>
          <p:cNvSpPr/>
          <p:nvPr/>
        </p:nvSpPr>
        <p:spPr>
          <a:xfrm>
            <a:off x="932688" y="1901952"/>
            <a:ext cx="1874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b="1" dirty="0">
                <a:solidFill>
                  <a:srgbClr val="161B22"/>
                </a:solidFill>
              </a:rPr>
              <a:t>01  Business</a:t>
            </a:r>
            <a:endParaRPr lang="en-US" sz="1120" dirty="0"/>
          </a:p>
        </p:txBody>
      </p:sp>
      <p:sp>
        <p:nvSpPr>
          <p:cNvPr id="7" name="Text 5"/>
          <p:cNvSpPr/>
          <p:nvPr/>
        </p:nvSpPr>
        <p:spPr>
          <a:xfrm>
            <a:off x="914400" y="2194560"/>
            <a:ext cx="1883664" cy="5120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120" dirty="0">
                <a:solidFill>
                  <a:srgbClr val="68707A"/>
                </a:solidFill>
              </a:rPr>
              <a:t>Open with the operating challenge or opportunity — not a long literature warm-up.</a:t>
            </a:r>
            <a:endParaRPr lang="en-US" sz="1120" dirty="0"/>
          </a:p>
        </p:txBody>
      </p:sp>
      <p:sp>
        <p:nvSpPr>
          <p:cNvPr id="8" name="Shape 6"/>
          <p:cNvSpPr/>
          <p:nvPr/>
        </p:nvSpPr>
        <p:spPr>
          <a:xfrm>
            <a:off x="3182112" y="1755648"/>
            <a:ext cx="2240280" cy="1463040"/>
          </a:xfrm>
          <a:prstGeom prst="roundRect">
            <a:avLst>
              <a:gd name="adj" fmla="val 3125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blurRad="12700" dist="5080" dir="27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9" name="Text 7"/>
          <p:cNvSpPr/>
          <p:nvPr/>
        </p:nvSpPr>
        <p:spPr>
          <a:xfrm>
            <a:off x="3364992" y="1901952"/>
            <a:ext cx="1874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b="1" dirty="0">
                <a:solidFill>
                  <a:srgbClr val="161B22"/>
                </a:solidFill>
              </a:rPr>
              <a:t>02  Technical proof</a:t>
            </a:r>
            <a:endParaRPr lang="en-US" sz="1120" dirty="0"/>
          </a:p>
        </p:txBody>
      </p:sp>
      <p:sp>
        <p:nvSpPr>
          <p:cNvPr id="10" name="Text 8"/>
          <p:cNvSpPr/>
          <p:nvPr/>
        </p:nvSpPr>
        <p:spPr>
          <a:xfrm>
            <a:off x="3346704" y="2194560"/>
            <a:ext cx="1883664" cy="5120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120" dirty="0">
                <a:solidFill>
                  <a:srgbClr val="68707A"/>
                </a:solidFill>
              </a:rPr>
              <a:t>Keep performance evidence crisp: one benchmark slide and one readiness slide.</a:t>
            </a:r>
            <a:endParaRPr lang="en-US" sz="1120" dirty="0"/>
          </a:p>
        </p:txBody>
      </p:sp>
      <p:sp>
        <p:nvSpPr>
          <p:cNvPr id="11" name="Shape 9"/>
          <p:cNvSpPr/>
          <p:nvPr/>
        </p:nvSpPr>
        <p:spPr>
          <a:xfrm>
            <a:off x="5614416" y="1755648"/>
            <a:ext cx="2240280" cy="1463040"/>
          </a:xfrm>
          <a:prstGeom prst="roundRect">
            <a:avLst>
              <a:gd name="adj" fmla="val 3125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blurRad="12700" dist="5080" dir="27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12" name="Text 10"/>
          <p:cNvSpPr/>
          <p:nvPr/>
        </p:nvSpPr>
        <p:spPr>
          <a:xfrm>
            <a:off x="5797296" y="1901952"/>
            <a:ext cx="1874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b="1" dirty="0">
                <a:solidFill>
                  <a:srgbClr val="161B22"/>
                </a:solidFill>
              </a:rPr>
              <a:t>03  Decision-ready close</a:t>
            </a:r>
            <a:endParaRPr lang="en-US" sz="1120" dirty="0"/>
          </a:p>
        </p:txBody>
      </p:sp>
      <p:sp>
        <p:nvSpPr>
          <p:cNvPr id="13" name="Text 11"/>
          <p:cNvSpPr/>
          <p:nvPr/>
        </p:nvSpPr>
        <p:spPr>
          <a:xfrm>
            <a:off x="5779008" y="2194560"/>
            <a:ext cx="1883664" cy="5120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120" dirty="0">
                <a:solidFill>
                  <a:srgbClr val="68707A"/>
                </a:solidFill>
              </a:rPr>
              <a:t>End with readiness, next milestone, and what leadership should retain.</a:t>
            </a:r>
            <a:endParaRPr lang="en-US" sz="1120" dirty="0"/>
          </a:p>
        </p:txBody>
      </p:sp>
      <p:sp>
        <p:nvSpPr>
          <p:cNvPr id="14" name="Shape 12"/>
          <p:cNvSpPr/>
          <p:nvPr/>
        </p:nvSpPr>
        <p:spPr>
          <a:xfrm>
            <a:off x="749808" y="3794760"/>
            <a:ext cx="3611880" cy="1737360"/>
          </a:xfrm>
          <a:prstGeom prst="roundRect">
            <a:avLst>
              <a:gd name="adj" fmla="val 2632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blurRad="12700" dist="5080" dir="27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15" name="Text 13"/>
          <p:cNvSpPr/>
          <p:nvPr/>
        </p:nvSpPr>
        <p:spPr>
          <a:xfrm>
            <a:off x="932688" y="3941064"/>
            <a:ext cx="32461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b="1" dirty="0">
                <a:solidFill>
                  <a:srgbClr val="161B22"/>
                </a:solidFill>
              </a:rPr>
              <a:t>Executive-friendly metrics</a:t>
            </a:r>
            <a:endParaRPr lang="en-US" sz="1120" dirty="0"/>
          </a:p>
        </p:txBody>
      </p:sp>
      <p:sp>
        <p:nvSpPr>
          <p:cNvPr id="16" name="Shape 14"/>
          <p:cNvSpPr/>
          <p:nvPr/>
        </p:nvSpPr>
        <p:spPr>
          <a:xfrm>
            <a:off x="1005840" y="5276088"/>
            <a:ext cx="3154680" cy="0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7" name="Shape 15"/>
          <p:cNvSpPr/>
          <p:nvPr/>
        </p:nvSpPr>
        <p:spPr>
          <a:xfrm>
            <a:off x="1005840" y="4453128"/>
            <a:ext cx="0" cy="822960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8" name="Shape 16"/>
          <p:cNvSpPr/>
          <p:nvPr/>
        </p:nvSpPr>
        <p:spPr>
          <a:xfrm>
            <a:off x="1339596" y="4560471"/>
            <a:ext cx="384048" cy="715617"/>
          </a:xfrm>
          <a:prstGeom prst="roundRect">
            <a:avLst>
              <a:gd name="adj" fmla="val 7143"/>
            </a:avLst>
          </a:prstGeom>
          <a:solidFill>
            <a:srgbClr val="2F5C9A"/>
          </a:solidFill>
          <a:ln w="12700">
            <a:solidFill>
              <a:srgbClr val="2F5C9A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9" name="Text 17"/>
          <p:cNvSpPr/>
          <p:nvPr/>
        </p:nvSpPr>
        <p:spPr>
          <a:xfrm>
            <a:off x="1005840" y="5330952"/>
            <a:ext cx="105156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60" dirty="0">
                <a:solidFill>
                  <a:srgbClr val="68707A"/>
                </a:solidFill>
              </a:rPr>
              <a:t>Cycle</a:t>
            </a:r>
            <a:endParaRPr lang="en-US" sz="860" dirty="0"/>
          </a:p>
        </p:txBody>
      </p:sp>
      <p:sp>
        <p:nvSpPr>
          <p:cNvPr id="20" name="Shape 18"/>
          <p:cNvSpPr/>
          <p:nvPr/>
        </p:nvSpPr>
        <p:spPr>
          <a:xfrm>
            <a:off x="2391156" y="4630287"/>
            <a:ext cx="384048" cy="645801"/>
          </a:xfrm>
          <a:prstGeom prst="roundRect">
            <a:avLst>
              <a:gd name="adj" fmla="val 7143"/>
            </a:avLst>
          </a:prstGeom>
          <a:solidFill>
            <a:srgbClr val="E1261C"/>
          </a:solidFill>
          <a:ln w="12700">
            <a:solidFill>
              <a:srgbClr val="E1261C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1" name="Text 19"/>
          <p:cNvSpPr/>
          <p:nvPr/>
        </p:nvSpPr>
        <p:spPr>
          <a:xfrm>
            <a:off x="2057400" y="5330952"/>
            <a:ext cx="105156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60" dirty="0">
                <a:solidFill>
                  <a:srgbClr val="68707A"/>
                </a:solidFill>
              </a:rPr>
              <a:t>Energy</a:t>
            </a:r>
            <a:endParaRPr lang="en-US" sz="860" dirty="0"/>
          </a:p>
        </p:txBody>
      </p:sp>
      <p:sp>
        <p:nvSpPr>
          <p:cNvPr id="22" name="Shape 20"/>
          <p:cNvSpPr/>
          <p:nvPr/>
        </p:nvSpPr>
        <p:spPr>
          <a:xfrm>
            <a:off x="3442716" y="4673922"/>
            <a:ext cx="384048" cy="602166"/>
          </a:xfrm>
          <a:prstGeom prst="roundRect">
            <a:avLst>
              <a:gd name="adj" fmla="val 7143"/>
            </a:avLst>
          </a:prstGeom>
          <a:solidFill>
            <a:srgbClr val="E8B257"/>
          </a:solidFill>
          <a:ln w="12700">
            <a:solidFill>
              <a:srgbClr val="E8B257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3" name="Text 21"/>
          <p:cNvSpPr/>
          <p:nvPr/>
        </p:nvSpPr>
        <p:spPr>
          <a:xfrm>
            <a:off x="3108960" y="5330952"/>
            <a:ext cx="105156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60" dirty="0">
                <a:solidFill>
                  <a:srgbClr val="68707A"/>
                </a:solidFill>
              </a:rPr>
              <a:t>Yield</a:t>
            </a:r>
            <a:endParaRPr lang="en-US" sz="860" dirty="0"/>
          </a:p>
        </p:txBody>
      </p:sp>
      <p:sp>
        <p:nvSpPr>
          <p:cNvPr id="24" name="Shape 22"/>
          <p:cNvSpPr/>
          <p:nvPr/>
        </p:nvSpPr>
        <p:spPr>
          <a:xfrm>
            <a:off x="4590288" y="3794760"/>
            <a:ext cx="3383280" cy="1737360"/>
          </a:xfrm>
          <a:prstGeom prst="roundRect">
            <a:avLst>
              <a:gd name="adj" fmla="val 2632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blurRad="12700" dist="5080" dir="27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25" name="Text 23"/>
          <p:cNvSpPr/>
          <p:nvPr/>
        </p:nvSpPr>
        <p:spPr>
          <a:xfrm>
            <a:off x="4773168" y="3941064"/>
            <a:ext cx="3017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b="1" dirty="0">
                <a:solidFill>
                  <a:srgbClr val="161B22"/>
                </a:solidFill>
              </a:rPr>
              <a:t>Brand alignment cue</a:t>
            </a:r>
            <a:endParaRPr lang="en-US" sz="1120" dirty="0"/>
          </a:p>
        </p:txBody>
      </p:sp>
      <p:sp>
        <p:nvSpPr>
          <p:cNvPr id="26" name="Text 24"/>
          <p:cNvSpPr/>
          <p:nvPr/>
        </p:nvSpPr>
        <p:spPr>
          <a:xfrm>
            <a:off x="4791456" y="4242816"/>
            <a:ext cx="2971800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61B22"/>
                </a:solidFill>
              </a:rPr>
              <a:t>Tone is restrained, type is larger, and the slide system feels more corporate than thesis-like.</a:t>
            </a:r>
            <a:endParaRPr lang="en-US" sz="1500" dirty="0"/>
          </a:p>
        </p:txBody>
      </p:sp>
      <p:pic>
        <p:nvPicPr>
          <p:cNvPr id="27" name="Image 0" descr="/mnt/data/a_digital_illustration_in_a_futuristic_and_innova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288" y="932688"/>
            <a:ext cx="2377440" cy="5120640"/>
          </a:xfrm>
          <a:prstGeom prst="rect">
            <a:avLst/>
          </a:prstGeom>
        </p:spPr>
      </p:pic>
      <p:sp>
        <p:nvSpPr>
          <p:cNvPr id="28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11712" y="6455664"/>
            <a:ext cx="384048" cy="16459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900">
                <a:solidFill>
                  <a:srgbClr val="68707A"/>
                </a:solidFill>
              </a:defRPr>
            </a:lvl1pPr>
          </a:lstStyle>
          <a:p>
            <a:pPr algn="r"/>
            <a:fld id="{F7021451-1387-4CA6-816F-3879F97B5CBC}" type="slidenum">
              <a:rPr lang="en-US" b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9808" y="310896"/>
            <a:ext cx="21031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E1261C"/>
                </a:solidFill>
              </a:rPr>
              <a:t>SAMPLE SLIDE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749808" y="493776"/>
            <a:ext cx="70408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161B2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Performance benchmark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49808" y="987552"/>
            <a:ext cx="7223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161B22"/>
                </a:solidFill>
              </a:rPr>
              <a:t>Benchmark slides should instantly show where the innovation leads, where it is parity, and what still needs another sprint.</a:t>
            </a:r>
            <a:endParaRPr lang="en-US" sz="1520" dirty="0"/>
          </a:p>
        </p:txBody>
      </p:sp>
      <p:sp>
        <p:nvSpPr>
          <p:cNvPr id="5" name="Shape 3"/>
          <p:cNvSpPr/>
          <p:nvPr/>
        </p:nvSpPr>
        <p:spPr>
          <a:xfrm>
            <a:off x="749808" y="1755648"/>
            <a:ext cx="4617720" cy="2340864"/>
          </a:xfrm>
          <a:prstGeom prst="roundRect">
            <a:avLst>
              <a:gd name="adj" fmla="val 1953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blurRad="12700" dist="5080" dir="27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6" name="Text 4"/>
          <p:cNvSpPr/>
          <p:nvPr/>
        </p:nvSpPr>
        <p:spPr>
          <a:xfrm>
            <a:off x="932688" y="1901952"/>
            <a:ext cx="4251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b="1" dirty="0">
                <a:solidFill>
                  <a:srgbClr val="161B22"/>
                </a:solidFill>
              </a:rPr>
              <a:t>Conductivity retention after 250 cycles</a:t>
            </a:r>
            <a:endParaRPr lang="en-US" sz="1120" dirty="0"/>
          </a:p>
        </p:txBody>
      </p:sp>
      <p:sp>
        <p:nvSpPr>
          <p:cNvPr id="7" name="Shape 5"/>
          <p:cNvSpPr/>
          <p:nvPr/>
        </p:nvSpPr>
        <p:spPr>
          <a:xfrm>
            <a:off x="1005840" y="3840480"/>
            <a:ext cx="4160520" cy="0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8" name="Shape 6"/>
          <p:cNvSpPr/>
          <p:nvPr/>
        </p:nvSpPr>
        <p:spPr>
          <a:xfrm>
            <a:off x="1005840" y="2414016"/>
            <a:ext cx="0" cy="1426464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9" name="Shape 7"/>
          <p:cNvSpPr/>
          <p:nvPr/>
        </p:nvSpPr>
        <p:spPr>
          <a:xfrm>
            <a:off x="1333881" y="2918129"/>
            <a:ext cx="384048" cy="922351"/>
          </a:xfrm>
          <a:prstGeom prst="roundRect">
            <a:avLst>
              <a:gd name="adj" fmla="val 7143"/>
            </a:avLst>
          </a:prstGeom>
          <a:solidFill>
            <a:srgbClr val="C9CED6"/>
          </a:solidFill>
          <a:ln w="12700">
            <a:solidFill>
              <a:srgbClr val="C9CED6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0" name="Text 8"/>
          <p:cNvSpPr/>
          <p:nvPr/>
        </p:nvSpPr>
        <p:spPr>
          <a:xfrm>
            <a:off x="1005840" y="3895344"/>
            <a:ext cx="104013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60" dirty="0">
                <a:solidFill>
                  <a:srgbClr val="68707A"/>
                </a:solidFill>
              </a:rPr>
              <a:t>Baseline</a:t>
            </a:r>
            <a:endParaRPr lang="en-US" sz="860" dirty="0"/>
          </a:p>
        </p:txBody>
      </p:sp>
      <p:sp>
        <p:nvSpPr>
          <p:cNvPr id="11" name="Shape 9"/>
          <p:cNvSpPr/>
          <p:nvPr/>
        </p:nvSpPr>
        <p:spPr>
          <a:xfrm>
            <a:off x="2374011" y="2822713"/>
            <a:ext cx="384048" cy="1017767"/>
          </a:xfrm>
          <a:prstGeom prst="roundRect">
            <a:avLst>
              <a:gd name="adj" fmla="val 7143"/>
            </a:avLst>
          </a:prstGeom>
          <a:solidFill>
            <a:srgbClr val="C9CED6"/>
          </a:solidFill>
          <a:ln w="12700">
            <a:solidFill>
              <a:srgbClr val="C9CED6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2" name="Text 10"/>
          <p:cNvSpPr/>
          <p:nvPr/>
        </p:nvSpPr>
        <p:spPr>
          <a:xfrm>
            <a:off x="2045970" y="3895344"/>
            <a:ext cx="104013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60" dirty="0">
                <a:solidFill>
                  <a:srgbClr val="68707A"/>
                </a:solidFill>
              </a:rPr>
              <a:t>Comp A</a:t>
            </a:r>
            <a:endParaRPr lang="en-US" sz="860" dirty="0"/>
          </a:p>
        </p:txBody>
      </p:sp>
      <p:sp>
        <p:nvSpPr>
          <p:cNvPr id="13" name="Shape 11"/>
          <p:cNvSpPr/>
          <p:nvPr/>
        </p:nvSpPr>
        <p:spPr>
          <a:xfrm>
            <a:off x="3414141" y="2870421"/>
            <a:ext cx="384048" cy="970059"/>
          </a:xfrm>
          <a:prstGeom prst="roundRect">
            <a:avLst>
              <a:gd name="adj" fmla="val 7143"/>
            </a:avLst>
          </a:prstGeom>
          <a:solidFill>
            <a:srgbClr val="C9CED6"/>
          </a:solidFill>
          <a:ln w="12700">
            <a:solidFill>
              <a:srgbClr val="C9CED6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4" name="Text 12"/>
          <p:cNvSpPr/>
          <p:nvPr/>
        </p:nvSpPr>
        <p:spPr>
          <a:xfrm>
            <a:off x="3086100" y="3895344"/>
            <a:ext cx="104013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60" dirty="0">
                <a:solidFill>
                  <a:srgbClr val="68707A"/>
                </a:solidFill>
              </a:rPr>
              <a:t>Comp B</a:t>
            </a:r>
            <a:endParaRPr lang="en-US" sz="860" dirty="0"/>
          </a:p>
        </p:txBody>
      </p:sp>
      <p:sp>
        <p:nvSpPr>
          <p:cNvPr id="15" name="Shape 13"/>
          <p:cNvSpPr/>
          <p:nvPr/>
        </p:nvSpPr>
        <p:spPr>
          <a:xfrm>
            <a:off x="4454271" y="2600077"/>
            <a:ext cx="384048" cy="1240403"/>
          </a:xfrm>
          <a:prstGeom prst="roundRect">
            <a:avLst>
              <a:gd name="adj" fmla="val 7143"/>
            </a:avLst>
          </a:prstGeom>
          <a:solidFill>
            <a:srgbClr val="2F5C9A"/>
          </a:solidFill>
          <a:ln w="12700">
            <a:solidFill>
              <a:srgbClr val="2F5C9A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6" name="Text 14"/>
          <p:cNvSpPr/>
          <p:nvPr/>
        </p:nvSpPr>
        <p:spPr>
          <a:xfrm>
            <a:off x="4126230" y="3895344"/>
            <a:ext cx="104013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60" dirty="0">
                <a:solidFill>
                  <a:srgbClr val="68707A"/>
                </a:solidFill>
              </a:rPr>
              <a:t>RE4U pilot</a:t>
            </a:r>
            <a:endParaRPr lang="en-US" sz="860" dirty="0"/>
          </a:p>
        </p:txBody>
      </p:sp>
      <p:sp>
        <p:nvSpPr>
          <p:cNvPr id="17" name="Shape 15"/>
          <p:cNvSpPr/>
          <p:nvPr/>
        </p:nvSpPr>
        <p:spPr>
          <a:xfrm>
            <a:off x="5559552" y="1755648"/>
            <a:ext cx="2414016" cy="2340864"/>
          </a:xfrm>
          <a:prstGeom prst="roundRect">
            <a:avLst>
              <a:gd name="adj" fmla="val 1953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blurRad="12700" dist="5080" dir="27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18" name="Text 16"/>
          <p:cNvSpPr/>
          <p:nvPr/>
        </p:nvSpPr>
        <p:spPr>
          <a:xfrm>
            <a:off x="5742432" y="1901952"/>
            <a:ext cx="204825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b="1" dirty="0">
                <a:solidFill>
                  <a:srgbClr val="161B22"/>
                </a:solidFill>
              </a:rPr>
              <a:t>Message hierarchy</a:t>
            </a:r>
            <a:endParaRPr lang="en-US" sz="1120" dirty="0"/>
          </a:p>
        </p:txBody>
      </p:sp>
      <p:sp>
        <p:nvSpPr>
          <p:cNvPr id="19" name="Text 17"/>
          <p:cNvSpPr/>
          <p:nvPr/>
        </p:nvSpPr>
        <p:spPr>
          <a:xfrm>
            <a:off x="5797296" y="2691516"/>
            <a:ext cx="1993392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161B2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Lead with the 78% retention headline. Support it with one concise context line and one operations note.</a:t>
            </a:r>
            <a:endParaRPr lang="en-US" sz="1650" dirty="0"/>
          </a:p>
        </p:txBody>
      </p:sp>
      <p:sp>
        <p:nvSpPr>
          <p:cNvPr id="20" name="Shape 18"/>
          <p:cNvSpPr/>
          <p:nvPr/>
        </p:nvSpPr>
        <p:spPr>
          <a:xfrm>
            <a:off x="5047488" y="4191331"/>
            <a:ext cx="1572768" cy="960120"/>
          </a:xfrm>
          <a:prstGeom prst="roundRect">
            <a:avLst>
              <a:gd name="adj" fmla="val 4762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1" name="Text 19"/>
          <p:cNvSpPr/>
          <p:nvPr/>
        </p:nvSpPr>
        <p:spPr>
          <a:xfrm>
            <a:off x="5065776" y="4387638"/>
            <a:ext cx="142646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E8B25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64</a:t>
            </a:r>
            <a:endParaRPr lang="en-US" sz="2200" dirty="0"/>
          </a:p>
        </p:txBody>
      </p:sp>
      <p:sp>
        <p:nvSpPr>
          <p:cNvPr id="22" name="Text 20"/>
          <p:cNvSpPr/>
          <p:nvPr/>
        </p:nvSpPr>
        <p:spPr>
          <a:xfrm>
            <a:off x="5108587" y="4675368"/>
            <a:ext cx="142646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20" dirty="0">
                <a:solidFill>
                  <a:srgbClr val="68707A"/>
                </a:solidFill>
              </a:rPr>
              <a:t>Scale-up readiness</a:t>
            </a:r>
            <a:endParaRPr lang="en-US" sz="1020" dirty="0"/>
          </a:p>
        </p:txBody>
      </p:sp>
      <p:sp>
        <p:nvSpPr>
          <p:cNvPr id="23" name="Shape 21"/>
          <p:cNvSpPr/>
          <p:nvPr/>
        </p:nvSpPr>
        <p:spPr>
          <a:xfrm>
            <a:off x="6858000" y="4183380"/>
            <a:ext cx="1572768" cy="960120"/>
          </a:xfrm>
          <a:prstGeom prst="roundRect">
            <a:avLst>
              <a:gd name="adj" fmla="val 4762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4" name="Text 22"/>
          <p:cNvSpPr/>
          <p:nvPr/>
        </p:nvSpPr>
        <p:spPr>
          <a:xfrm>
            <a:off x="6901226" y="4361688"/>
            <a:ext cx="142646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E1261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72</a:t>
            </a:r>
            <a:endParaRPr lang="en-US" sz="2200" dirty="0"/>
          </a:p>
        </p:txBody>
      </p:sp>
      <p:sp>
        <p:nvSpPr>
          <p:cNvPr id="25" name="Text 23"/>
          <p:cNvSpPr/>
          <p:nvPr/>
        </p:nvSpPr>
        <p:spPr>
          <a:xfrm>
            <a:off x="6858000" y="4657205"/>
            <a:ext cx="142646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20" dirty="0">
                <a:solidFill>
                  <a:srgbClr val="68707A"/>
                </a:solidFill>
              </a:rPr>
              <a:t>Supply fit</a:t>
            </a:r>
            <a:endParaRPr lang="en-US" sz="1020" dirty="0"/>
          </a:p>
        </p:txBody>
      </p:sp>
      <p:pic>
        <p:nvPicPr>
          <p:cNvPr id="26" name="Image 0" descr="/mnt/data/a_digital_illustration_in_a_futuristic_and_innova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288" y="932688"/>
            <a:ext cx="2377440" cy="5120640"/>
          </a:xfrm>
          <a:prstGeom prst="rect">
            <a:avLst/>
          </a:prstGeom>
        </p:spPr>
      </p:pic>
      <p:sp>
        <p:nvSpPr>
          <p:cNvPr id="27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11712" y="6455664"/>
            <a:ext cx="384048" cy="16459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900">
                <a:solidFill>
                  <a:srgbClr val="68707A"/>
                </a:solidFill>
              </a:defRPr>
            </a:lvl1pPr>
          </a:lstStyle>
          <a:p>
            <a:pPr algn="r"/>
            <a:fld id="{F7021451-1387-4CA6-816F-3879F97B5CBC}" type="slidenum">
              <a:rPr lang="en-US" b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9808" y="310896"/>
            <a:ext cx="21031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E1261C"/>
                </a:solidFill>
              </a:rPr>
              <a:t>CLOSING SAMPLE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749808" y="493776"/>
            <a:ext cx="70408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161B2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Industry-ready close</a:t>
            </a:r>
            <a:endParaRPr lang="en-US" sz="2300" dirty="0"/>
          </a:p>
        </p:txBody>
      </p:sp>
      <p:sp>
        <p:nvSpPr>
          <p:cNvPr id="4" name="Shape 2"/>
          <p:cNvSpPr/>
          <p:nvPr/>
        </p:nvSpPr>
        <p:spPr>
          <a:xfrm>
            <a:off x="749808" y="1444752"/>
            <a:ext cx="7223760" cy="4023360"/>
          </a:xfrm>
          <a:prstGeom prst="roundRect">
            <a:avLst>
              <a:gd name="adj" fmla="val 1136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blurRad="12700" dist="5080" dir="27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5" name="Text 3"/>
          <p:cNvSpPr/>
          <p:nvPr/>
        </p:nvSpPr>
        <p:spPr>
          <a:xfrm>
            <a:off x="987552" y="1792224"/>
            <a:ext cx="6355080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61B2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This sample is for teams that need a technical deck to look brand-aware and decision-aware — not purely academic.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987552" y="2743200"/>
            <a:ext cx="1417320" cy="292608"/>
          </a:xfrm>
          <a:prstGeom prst="roundRect">
            <a:avLst>
              <a:gd name="adj" fmla="val 43750"/>
            </a:avLst>
          </a:prstGeom>
          <a:solidFill>
            <a:srgbClr val="FFF3F1"/>
          </a:solidFill>
          <a:ln w="12700">
            <a:solidFill>
              <a:srgbClr val="F0C5C2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7" name="Text 5"/>
          <p:cNvSpPr/>
          <p:nvPr/>
        </p:nvSpPr>
        <p:spPr>
          <a:xfrm>
            <a:off x="1097280" y="2807208"/>
            <a:ext cx="1197864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E1261C"/>
                </a:solidFill>
              </a:rPr>
              <a:t>Brand alignment</a:t>
            </a:r>
            <a:endParaRPr lang="en-US" sz="1050" dirty="0"/>
          </a:p>
        </p:txBody>
      </p:sp>
      <p:sp>
        <p:nvSpPr>
          <p:cNvPr id="8" name="Shape 6"/>
          <p:cNvSpPr/>
          <p:nvPr/>
        </p:nvSpPr>
        <p:spPr>
          <a:xfrm>
            <a:off x="2578608" y="2743200"/>
            <a:ext cx="1554480" cy="292608"/>
          </a:xfrm>
          <a:prstGeom prst="roundRect">
            <a:avLst>
              <a:gd name="adj" fmla="val 43750"/>
            </a:avLst>
          </a:prstGeom>
          <a:solidFill>
            <a:srgbClr val="EEF4FB"/>
          </a:solidFill>
          <a:ln w="12700">
            <a:solidFill>
              <a:srgbClr val="C5D4E7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9" name="Text 7"/>
          <p:cNvSpPr/>
          <p:nvPr/>
        </p:nvSpPr>
        <p:spPr>
          <a:xfrm>
            <a:off x="2688336" y="2807208"/>
            <a:ext cx="1335024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2F5C9A"/>
                </a:solidFill>
              </a:rPr>
              <a:t>Message hierarchy</a:t>
            </a:r>
            <a:endParaRPr lang="en-US" sz="1050" dirty="0"/>
          </a:p>
        </p:txBody>
      </p:sp>
      <p:sp>
        <p:nvSpPr>
          <p:cNvPr id="10" name="Shape 8"/>
          <p:cNvSpPr/>
          <p:nvPr/>
        </p:nvSpPr>
        <p:spPr>
          <a:xfrm>
            <a:off x="4315968" y="2743200"/>
            <a:ext cx="1316736" cy="292608"/>
          </a:xfrm>
          <a:prstGeom prst="roundRect">
            <a:avLst>
              <a:gd name="adj" fmla="val 43750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1" name="Text 9"/>
          <p:cNvSpPr/>
          <p:nvPr/>
        </p:nvSpPr>
        <p:spPr>
          <a:xfrm>
            <a:off x="4425696" y="2807208"/>
            <a:ext cx="10972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61B22"/>
                </a:solidFill>
              </a:rPr>
              <a:t>Clarity polish</a:t>
            </a:r>
            <a:endParaRPr lang="en-US" sz="1050" dirty="0"/>
          </a:p>
        </p:txBody>
      </p:sp>
      <p:sp>
        <p:nvSpPr>
          <p:cNvPr id="12" name="Text 10"/>
          <p:cNvSpPr/>
          <p:nvPr/>
        </p:nvSpPr>
        <p:spPr>
          <a:xfrm>
            <a:off x="987552" y="3474720"/>
            <a:ext cx="914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2F5C9A"/>
                </a:solidFill>
              </a:rPr>
              <a:t>Service outcome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987552" y="3721608"/>
            <a:ext cx="6309360" cy="5120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61B22"/>
                </a:solidFill>
              </a:rPr>
              <a:t>A conference deck that keeps the science intact while presenting it with cleaner hierarchy, stronger pacing, and polished industry-facing visuals.</a:t>
            </a:r>
            <a:endParaRPr lang="en-US" sz="1500" dirty="0"/>
          </a:p>
        </p:txBody>
      </p:sp>
      <p:sp>
        <p:nvSpPr>
          <p:cNvPr id="14" name="Shape 12"/>
          <p:cNvSpPr/>
          <p:nvPr/>
        </p:nvSpPr>
        <p:spPr>
          <a:xfrm>
            <a:off x="987552" y="4407408"/>
            <a:ext cx="2084832" cy="868680"/>
          </a:xfrm>
          <a:prstGeom prst="roundRect">
            <a:avLst>
              <a:gd name="adj" fmla="val 5263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blurRad="12700" dist="5080" dir="27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15" name="Shape 13"/>
          <p:cNvSpPr/>
          <p:nvPr/>
        </p:nvSpPr>
        <p:spPr>
          <a:xfrm>
            <a:off x="1243584" y="5020056"/>
            <a:ext cx="1627632" cy="0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6" name="Shape 14"/>
          <p:cNvSpPr/>
          <p:nvPr/>
        </p:nvSpPr>
        <p:spPr>
          <a:xfrm>
            <a:off x="1243584" y="5065776"/>
            <a:ext cx="0" cy="0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7" name="Shape 15"/>
          <p:cNvSpPr/>
          <p:nvPr/>
        </p:nvSpPr>
        <p:spPr>
          <a:xfrm>
            <a:off x="1467383" y="5045482"/>
            <a:ext cx="366217" cy="0"/>
          </a:xfrm>
          <a:prstGeom prst="roundRect">
            <a:avLst>
              <a:gd name="adj" fmla="val -107890"/>
            </a:avLst>
          </a:prstGeom>
          <a:solidFill>
            <a:srgbClr val="D4DAE2"/>
          </a:solidFill>
          <a:ln w="12700">
            <a:solidFill>
              <a:srgbClr val="D4DAE2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8" name="Text 16"/>
          <p:cNvSpPr/>
          <p:nvPr/>
        </p:nvSpPr>
        <p:spPr>
          <a:xfrm>
            <a:off x="1243584" y="5074920"/>
            <a:ext cx="81381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60" dirty="0">
                <a:solidFill>
                  <a:srgbClr val="68707A"/>
                </a:solidFill>
              </a:rPr>
              <a:t>Academic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2281199" y="5059813"/>
            <a:ext cx="366217" cy="0"/>
          </a:xfrm>
          <a:prstGeom prst="roundRect">
            <a:avLst>
              <a:gd name="adj" fmla="val -68999"/>
            </a:avLst>
          </a:prstGeom>
          <a:solidFill>
            <a:srgbClr val="2F5C9A"/>
          </a:solidFill>
          <a:ln w="12700">
            <a:solidFill>
              <a:srgbClr val="2F5C9A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0" name="Text 18"/>
          <p:cNvSpPr/>
          <p:nvPr/>
        </p:nvSpPr>
        <p:spPr>
          <a:xfrm>
            <a:off x="2057400" y="5074920"/>
            <a:ext cx="81381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60" dirty="0">
                <a:solidFill>
                  <a:srgbClr val="68707A"/>
                </a:solidFill>
              </a:rPr>
              <a:t>Industry</a:t>
            </a:r>
            <a:endParaRPr lang="en-US" sz="860" dirty="0"/>
          </a:p>
        </p:txBody>
      </p:sp>
      <p:sp>
        <p:nvSpPr>
          <p:cNvPr id="21" name="Shape 19"/>
          <p:cNvSpPr/>
          <p:nvPr/>
        </p:nvSpPr>
        <p:spPr>
          <a:xfrm>
            <a:off x="3364992" y="4407408"/>
            <a:ext cx="2084832" cy="868680"/>
          </a:xfrm>
          <a:prstGeom prst="roundRect">
            <a:avLst>
              <a:gd name="adj" fmla="val 5263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blurRad="12700" dist="5080" dir="27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22" name="Shape 20"/>
          <p:cNvSpPr/>
          <p:nvPr/>
        </p:nvSpPr>
        <p:spPr>
          <a:xfrm>
            <a:off x="3621024" y="5020056"/>
            <a:ext cx="1627632" cy="0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3" name="Shape 21"/>
          <p:cNvSpPr/>
          <p:nvPr/>
        </p:nvSpPr>
        <p:spPr>
          <a:xfrm>
            <a:off x="3621024" y="5065776"/>
            <a:ext cx="0" cy="0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4" name="Shape 22"/>
          <p:cNvSpPr/>
          <p:nvPr/>
        </p:nvSpPr>
        <p:spPr>
          <a:xfrm>
            <a:off x="3844823" y="5047444"/>
            <a:ext cx="366217" cy="0"/>
          </a:xfrm>
          <a:prstGeom prst="roundRect">
            <a:avLst>
              <a:gd name="adj" fmla="val -100161"/>
            </a:avLst>
          </a:prstGeom>
          <a:solidFill>
            <a:srgbClr val="E1261C"/>
          </a:solidFill>
          <a:ln w="12700">
            <a:solidFill>
              <a:srgbClr val="E1261C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5" name="Text 23"/>
          <p:cNvSpPr/>
          <p:nvPr/>
        </p:nvSpPr>
        <p:spPr>
          <a:xfrm>
            <a:off x="3621024" y="5074920"/>
            <a:ext cx="81381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60" dirty="0">
                <a:solidFill>
                  <a:srgbClr val="68707A"/>
                </a:solidFill>
              </a:rPr>
              <a:t>Dense</a:t>
            </a:r>
            <a:endParaRPr lang="en-US" sz="860" dirty="0"/>
          </a:p>
        </p:txBody>
      </p:sp>
      <p:sp>
        <p:nvSpPr>
          <p:cNvPr id="26" name="Shape 24"/>
          <p:cNvSpPr/>
          <p:nvPr/>
        </p:nvSpPr>
        <p:spPr>
          <a:xfrm>
            <a:off x="4658639" y="5059813"/>
            <a:ext cx="366217" cy="0"/>
          </a:xfrm>
          <a:prstGeom prst="roundRect">
            <a:avLst>
              <a:gd name="adj" fmla="val -68999"/>
            </a:avLst>
          </a:prstGeom>
          <a:solidFill>
            <a:srgbClr val="E8B257"/>
          </a:solidFill>
          <a:ln w="12700">
            <a:solidFill>
              <a:srgbClr val="E8B257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7" name="Text 25"/>
          <p:cNvSpPr/>
          <p:nvPr/>
        </p:nvSpPr>
        <p:spPr>
          <a:xfrm>
            <a:off x="4434840" y="5074920"/>
            <a:ext cx="81381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60" dirty="0">
                <a:solidFill>
                  <a:srgbClr val="68707A"/>
                </a:solidFill>
              </a:rPr>
              <a:t>Clear</a:t>
            </a:r>
            <a:endParaRPr lang="en-US" sz="860" dirty="0"/>
          </a:p>
        </p:txBody>
      </p:sp>
      <p:sp>
        <p:nvSpPr>
          <p:cNvPr id="28" name="Shape 26"/>
          <p:cNvSpPr/>
          <p:nvPr/>
        </p:nvSpPr>
        <p:spPr>
          <a:xfrm>
            <a:off x="5577840" y="4407408"/>
            <a:ext cx="1737360" cy="868680"/>
          </a:xfrm>
          <a:prstGeom prst="roundRect">
            <a:avLst>
              <a:gd name="adj" fmla="val 5263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blurRad="12700" dist="5080" dir="27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29" name="Shape 27"/>
          <p:cNvSpPr/>
          <p:nvPr/>
        </p:nvSpPr>
        <p:spPr>
          <a:xfrm>
            <a:off x="5833872" y="5020056"/>
            <a:ext cx="1280160" cy="0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0" name="Shape 28"/>
          <p:cNvSpPr/>
          <p:nvPr/>
        </p:nvSpPr>
        <p:spPr>
          <a:xfrm>
            <a:off x="5833872" y="5065776"/>
            <a:ext cx="0" cy="0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1" name="Shape 29"/>
          <p:cNvSpPr/>
          <p:nvPr/>
        </p:nvSpPr>
        <p:spPr>
          <a:xfrm>
            <a:off x="6009894" y="5054606"/>
            <a:ext cx="288036" cy="0"/>
          </a:xfrm>
          <a:prstGeom prst="roundRect">
            <a:avLst>
              <a:gd name="adj" fmla="val -79398"/>
            </a:avLst>
          </a:prstGeom>
          <a:solidFill>
            <a:srgbClr val="E1261C"/>
          </a:solidFill>
          <a:ln w="12700">
            <a:solidFill>
              <a:srgbClr val="E1261C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2" name="Text 30"/>
          <p:cNvSpPr/>
          <p:nvPr/>
        </p:nvSpPr>
        <p:spPr>
          <a:xfrm>
            <a:off x="5833872" y="5074920"/>
            <a:ext cx="6400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60" dirty="0">
                <a:solidFill>
                  <a:srgbClr val="68707A"/>
                </a:solidFill>
              </a:rPr>
              <a:t>Proof</a:t>
            </a:r>
            <a:endParaRPr lang="en-US" sz="860" dirty="0"/>
          </a:p>
        </p:txBody>
      </p:sp>
      <p:sp>
        <p:nvSpPr>
          <p:cNvPr id="33" name="Shape 31"/>
          <p:cNvSpPr/>
          <p:nvPr/>
        </p:nvSpPr>
        <p:spPr>
          <a:xfrm>
            <a:off x="6649974" y="5059813"/>
            <a:ext cx="288036" cy="0"/>
          </a:xfrm>
          <a:prstGeom prst="roundRect">
            <a:avLst>
              <a:gd name="adj" fmla="val -68999"/>
            </a:avLst>
          </a:prstGeom>
          <a:solidFill>
            <a:srgbClr val="2F5C9A"/>
          </a:solidFill>
          <a:ln w="12700">
            <a:solidFill>
              <a:srgbClr val="2F5C9A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4" name="Text 32"/>
          <p:cNvSpPr/>
          <p:nvPr/>
        </p:nvSpPr>
        <p:spPr>
          <a:xfrm>
            <a:off x="6473952" y="5074920"/>
            <a:ext cx="6400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60" dirty="0">
                <a:solidFill>
                  <a:srgbClr val="68707A"/>
                </a:solidFill>
              </a:rPr>
              <a:t>Decision</a:t>
            </a:r>
            <a:endParaRPr lang="en-US" sz="860" dirty="0"/>
          </a:p>
        </p:txBody>
      </p:sp>
      <p:pic>
        <p:nvPicPr>
          <p:cNvPr id="35" name="Image 0" descr="/mnt/data/a_digital_illustration_in_a_futuristic_and_innova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288" y="932688"/>
            <a:ext cx="2377440" cy="5120640"/>
          </a:xfrm>
          <a:prstGeom prst="rect">
            <a:avLst/>
          </a:prstGeom>
        </p:spPr>
      </p:pic>
      <p:sp>
        <p:nvSpPr>
          <p:cNvPr id="36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11712" y="6455664"/>
            <a:ext cx="384048" cy="16459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900">
                <a:solidFill>
                  <a:srgbClr val="68707A"/>
                </a:solidFill>
              </a:defRPr>
            </a:lvl1pPr>
          </a:lstStyle>
          <a:p>
            <a:pPr algn="r"/>
            <a:fld id="{F7021451-1387-4CA6-816F-3879F97B5CBC}" type="slidenum">
              <a:rPr lang="en-US" b="0"/>
              <a:t>4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324</Words>
  <Application>Microsoft Office PowerPoint</Application>
  <PresentationFormat>Widescreen</PresentationFormat>
  <Paragraphs>60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Research Edit4u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Conference Deck – Industry R&amp;D</dc:subject>
  <dc:creator>OpenAI</dc:creator>
  <cp:lastModifiedBy>editor</cp:lastModifiedBy>
  <cp:revision>2</cp:revision>
  <dcterms:created xsi:type="dcterms:W3CDTF">2026-03-23T10:24:51Z</dcterms:created>
  <dcterms:modified xsi:type="dcterms:W3CDTF">2026-03-23T10:48:43Z</dcterms:modified>
</cp:coreProperties>
</file>